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1" r:id="rId7"/>
    <p:sldId id="260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F7C5-4FC5-4010-9A57-2ABD25B93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Year, New You</a:t>
            </a:r>
            <a:br>
              <a:rPr lang="en-US" dirty="0"/>
            </a:br>
            <a:r>
              <a:rPr lang="en-US" sz="3200" dirty="0"/>
              <a:t>Review and Closing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457BE-AC1C-4B98-AF7E-B9E94E073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Bailey Martin</a:t>
            </a:r>
          </a:p>
        </p:txBody>
      </p:sp>
    </p:spTree>
    <p:extLst>
      <p:ext uri="{BB962C8B-B14F-4D97-AF65-F5344CB8AC3E}">
        <p14:creationId xmlns:p14="http://schemas.microsoft.com/office/powerpoint/2010/main" val="28838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EF5-3456-4D1F-B662-A54DE65F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Discussed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1107-5943-43FF-9FD9-13D105F0D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Screening and Numbers</a:t>
            </a:r>
          </a:p>
          <a:p>
            <a:pPr lvl="1"/>
            <a:r>
              <a:rPr lang="en-US" dirty="0"/>
              <a:t>Cholesterol (HDL and LDL), Triglycerides, Blood Sugar, A1C</a:t>
            </a:r>
          </a:p>
          <a:p>
            <a:r>
              <a:rPr lang="en-US" dirty="0"/>
              <a:t>Physical Therapy Staff presents exercising ideas</a:t>
            </a:r>
          </a:p>
          <a:p>
            <a:r>
              <a:rPr lang="en-US" dirty="0"/>
              <a:t>Macronutrients</a:t>
            </a:r>
          </a:p>
          <a:p>
            <a:pPr lvl="1"/>
            <a:r>
              <a:rPr lang="en-US" dirty="0"/>
              <a:t>Protein, Carbohydrates, Fats</a:t>
            </a:r>
          </a:p>
          <a:p>
            <a:r>
              <a:rPr lang="en-US" dirty="0"/>
              <a:t>Mindful Eating with Jay David</a:t>
            </a:r>
          </a:p>
          <a:p>
            <a:r>
              <a:rPr lang="en-US" dirty="0"/>
              <a:t>Inflammation and Sugar Addiction</a:t>
            </a:r>
          </a:p>
          <a:p>
            <a:r>
              <a:rPr lang="en-US" dirty="0"/>
              <a:t>Guest Speaker Kim Knudsen shared about her health journey</a:t>
            </a:r>
          </a:p>
        </p:txBody>
      </p:sp>
    </p:spTree>
    <p:extLst>
      <p:ext uri="{BB962C8B-B14F-4D97-AF65-F5344CB8AC3E}">
        <p14:creationId xmlns:p14="http://schemas.microsoft.com/office/powerpoint/2010/main" val="414202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D1EF-FABE-45B8-8193-67ECCA68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91" y="1303070"/>
            <a:ext cx="10561418" cy="1468800"/>
          </a:xfrm>
        </p:spPr>
        <p:txBody>
          <a:bodyPr/>
          <a:lstStyle/>
          <a:p>
            <a:r>
              <a:rPr lang="en-US" dirty="0"/>
              <a:t>Any questions about those topics?</a:t>
            </a:r>
          </a:p>
        </p:txBody>
      </p:sp>
    </p:spTree>
    <p:extLst>
      <p:ext uri="{BB962C8B-B14F-4D97-AF65-F5344CB8AC3E}">
        <p14:creationId xmlns:p14="http://schemas.microsoft.com/office/powerpoint/2010/main" val="157649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E55B-0B9C-45E1-B4A6-543936E8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Todays Agenda: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20CFB-099F-4CA8-9EB7-8DB96746360C}"/>
              </a:ext>
            </a:extLst>
          </p:cNvPr>
          <p:cNvSpPr txBox="1"/>
          <p:nvPr/>
        </p:nvSpPr>
        <p:spPr>
          <a:xfrm>
            <a:off x="421104" y="2574758"/>
            <a:ext cx="113457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Metabolism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Smart swaps when cooking</a:t>
            </a:r>
          </a:p>
          <a:p>
            <a:endParaRPr lang="en-US" sz="3600" dirty="0"/>
          </a:p>
          <a:p>
            <a:r>
              <a:rPr lang="en-US" sz="3600" dirty="0"/>
              <a:t>3. Discussion for success through this program and areas of improvement </a:t>
            </a:r>
          </a:p>
        </p:txBody>
      </p:sp>
    </p:spTree>
    <p:extLst>
      <p:ext uri="{BB962C8B-B14F-4D97-AF65-F5344CB8AC3E}">
        <p14:creationId xmlns:p14="http://schemas.microsoft.com/office/powerpoint/2010/main" val="7228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9DFA-F7E1-4C21-9C77-A8EAB97D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Metabolism – </a:t>
            </a:r>
            <a:r>
              <a:rPr lang="en-US" b="0" dirty="0"/>
              <a:t>what is it?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158147-4F1C-430D-819D-53B5F5152ED9}"/>
              </a:ext>
            </a:extLst>
          </p:cNvPr>
          <p:cNvSpPr txBox="1"/>
          <p:nvPr/>
        </p:nvSpPr>
        <p:spPr>
          <a:xfrm>
            <a:off x="1435915" y="2734811"/>
            <a:ext cx="9320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According to </a:t>
            </a:r>
            <a:r>
              <a:rPr lang="en-US" sz="2200" dirty="0" err="1"/>
              <a:t>MayoClinic</a:t>
            </a:r>
            <a:r>
              <a:rPr lang="en-US" sz="2200" dirty="0"/>
              <a:t>:</a:t>
            </a:r>
          </a:p>
          <a:p>
            <a:endParaRPr lang="en-US" sz="2200" dirty="0"/>
          </a:p>
          <a:p>
            <a:r>
              <a:rPr lang="en-US" sz="2200" dirty="0"/>
              <a:t>“The process by which your body converts what you eat or drink into energy”</a:t>
            </a:r>
          </a:p>
        </p:txBody>
      </p:sp>
    </p:spTree>
    <p:extLst>
      <p:ext uri="{BB962C8B-B14F-4D97-AF65-F5344CB8AC3E}">
        <p14:creationId xmlns:p14="http://schemas.microsoft.com/office/powerpoint/2010/main" val="30634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2AA1-967D-485B-B5A8-CD2E24AF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Factors that affect metabolism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97AD-A7FA-43E0-A57E-E3A4F9A0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869" y="1333408"/>
            <a:ext cx="7884131" cy="6029918"/>
          </a:xfrm>
        </p:spPr>
        <p:txBody>
          <a:bodyPr>
            <a:normAutofit fontScale="77500" lnSpcReduction="20000"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600" b="1" dirty="0"/>
              <a:t>Basal metabolic Rate </a:t>
            </a:r>
          </a:p>
          <a:p>
            <a:pPr lvl="1"/>
            <a:r>
              <a:rPr lang="en-US" sz="2600" dirty="0"/>
              <a:t>Age, Sex, Height Genetic Makeup</a:t>
            </a:r>
          </a:p>
          <a:p>
            <a:pPr lvl="1"/>
            <a:r>
              <a:rPr lang="en-US" sz="2600" dirty="0"/>
              <a:t>Improve the muscle to fat ratio on your body</a:t>
            </a:r>
          </a:p>
          <a:p>
            <a:pPr lvl="1"/>
            <a:endParaRPr lang="en-US" sz="2600" dirty="0"/>
          </a:p>
          <a:p>
            <a:r>
              <a:rPr lang="en-US" sz="2600" b="1" dirty="0"/>
              <a:t>The hormone insulin</a:t>
            </a:r>
          </a:p>
          <a:p>
            <a:pPr lvl="1"/>
            <a:r>
              <a:rPr lang="en-US" sz="2600" dirty="0"/>
              <a:t>We want your body to be insulin sensitive</a:t>
            </a:r>
          </a:p>
          <a:p>
            <a:endParaRPr lang="en-US" sz="2600" dirty="0"/>
          </a:p>
          <a:p>
            <a:r>
              <a:rPr lang="en-US" sz="2600" dirty="0"/>
              <a:t>Getting healthy bacteria in the digestion system</a:t>
            </a:r>
          </a:p>
          <a:p>
            <a:endParaRPr lang="en-US" sz="2600" b="1" dirty="0"/>
          </a:p>
          <a:p>
            <a:r>
              <a:rPr lang="en-US" sz="2600" b="1" dirty="0"/>
              <a:t>Natural thermogenesis of certain foods</a:t>
            </a:r>
          </a:p>
          <a:p>
            <a:pPr lvl="1"/>
            <a:r>
              <a:rPr lang="en-US" sz="2600" dirty="0"/>
              <a:t>Higher protein foods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metabolism">
            <a:extLst>
              <a:ext uri="{FF2B5EF4-FFF2-40B4-BE49-F238E27FC236}">
                <a16:creationId xmlns:a16="http://schemas.microsoft.com/office/drawing/2014/main" id="{AB8D25B4-AA29-4303-AFF1-C1698A21CB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4" t="10451" r="8831" b="17962"/>
          <a:stretch/>
        </p:blipFill>
        <p:spPr bwMode="auto">
          <a:xfrm>
            <a:off x="336884" y="2604836"/>
            <a:ext cx="3681663" cy="1648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90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4C6B-0684-49D7-95C3-45821A51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swaps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D7FF-482C-4846-8709-70FEF7504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3950" y="2063691"/>
            <a:ext cx="5660636" cy="5335729"/>
          </a:xfrm>
        </p:spPr>
        <p:txBody>
          <a:bodyPr>
            <a:normAutofit fontScale="70000" lnSpcReduction="20000"/>
          </a:bodyPr>
          <a:lstStyle/>
          <a:p>
            <a:endParaRPr lang="en-US" sz="1400" b="1" dirty="0"/>
          </a:p>
          <a:p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r>
              <a:rPr lang="en-US" sz="2200" b="1" dirty="0"/>
              <a:t>Spaghetti squash for pasta</a:t>
            </a:r>
          </a:p>
          <a:p>
            <a:pPr marL="0" indent="0">
              <a:buNone/>
            </a:pPr>
            <a:r>
              <a:rPr lang="en-US" sz="2200" dirty="0"/>
              <a:t>	1. Chop the squash in half</a:t>
            </a:r>
          </a:p>
          <a:p>
            <a:pPr marL="0" indent="0">
              <a:buNone/>
            </a:pPr>
            <a:r>
              <a:rPr lang="en-US" sz="2200" dirty="0"/>
              <a:t>	2. With a spoon, scrape the seeds and middle out</a:t>
            </a:r>
          </a:p>
          <a:p>
            <a:pPr marL="0" indent="0">
              <a:buNone/>
            </a:pPr>
            <a:r>
              <a:rPr lang="en-US" sz="2200" dirty="0"/>
              <a:t>	3. In a glass pan, put 1" of water and place the squash 	cut-	side 	down </a:t>
            </a:r>
          </a:p>
          <a:p>
            <a:pPr marL="0" indent="0">
              <a:buNone/>
            </a:pPr>
            <a:r>
              <a:rPr lang="en-US" sz="2200" dirty="0"/>
              <a:t>	4. Bake on 400 Fahrenheit for 35-50 minutes </a:t>
            </a:r>
          </a:p>
          <a:p>
            <a:endParaRPr lang="en-US" sz="2200" dirty="0"/>
          </a:p>
          <a:p>
            <a:r>
              <a:rPr lang="en-US" sz="2200" b="1" dirty="0"/>
              <a:t>Cauliflower rice</a:t>
            </a:r>
          </a:p>
          <a:p>
            <a:pPr marL="0" indent="0">
              <a:buNone/>
            </a:pPr>
            <a:r>
              <a:rPr lang="en-US" sz="2200" dirty="0"/>
              <a:t>	1. chop up in food processor or by hand</a:t>
            </a:r>
          </a:p>
          <a:p>
            <a:pPr marL="0" indent="0">
              <a:buNone/>
            </a:pPr>
            <a:r>
              <a:rPr lang="en-US" sz="2200" dirty="0"/>
              <a:t>	2. Throw it in a pan and cook it with spices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Quinoa instead of white rice</a:t>
            </a:r>
          </a:p>
          <a:p>
            <a:pPr lvl="1"/>
            <a:r>
              <a:rPr lang="en-US" sz="2200" dirty="0"/>
              <a:t>Twice the amount of protein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Baked sweet potatoes instead of chips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E5767-5B52-4394-82C5-447CCD81D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3127" y="2063692"/>
            <a:ext cx="6428874" cy="5419950"/>
          </a:xfrm>
        </p:spPr>
        <p:txBody>
          <a:bodyPr>
            <a:normAutofit fontScale="70000" lnSpcReduction="20000"/>
          </a:bodyPr>
          <a:lstStyle/>
          <a:p>
            <a:r>
              <a:rPr lang="en-US" sz="2200" b="1" dirty="0"/>
              <a:t>Cauliflower pizza crust</a:t>
            </a:r>
          </a:p>
          <a:p>
            <a:pPr lvl="1"/>
            <a:r>
              <a:rPr lang="en-US" sz="1800" dirty="0"/>
              <a:t>1 head of cauliflower, </a:t>
            </a:r>
            <a:r>
              <a:rPr lang="en-US" sz="2000" dirty="0"/>
              <a:t>1 egg, 1/2 cup of cheese, Spices of choice 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Steam cauliflower for 5 minutes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Chop cauliflower finely in a food processor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Squeeze out excess water with cheesecloth or towel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Combine with the other ingredients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Par-bake at 350 F for 10 minutes</a:t>
            </a:r>
          </a:p>
          <a:p>
            <a:pPr marL="914400" lvl="1" indent="-457200">
              <a:buAutoNum type="arabicPeriod"/>
            </a:pPr>
            <a:r>
              <a:rPr lang="en-US" sz="2200" dirty="0"/>
              <a:t>Place toppings on and bake at 350 F for 15-20 minutes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Plain, Greek Yogurt</a:t>
            </a:r>
          </a:p>
          <a:p>
            <a:pPr lvl="1"/>
            <a:r>
              <a:rPr lang="en-US" sz="2000" dirty="0"/>
              <a:t>Instead of mayonnaise in chicken salad</a:t>
            </a:r>
          </a:p>
          <a:p>
            <a:pPr lvl="1"/>
            <a:r>
              <a:rPr lang="en-US" sz="2000" dirty="0"/>
              <a:t>Instead of sour cream in recipes and as a topping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If you are craving a dessert or jam, opt for a baked apple or banana instead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B910-07BB-4A15-8867-FA63C577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Time to Shine!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D588-B5AE-4A00-9599-C90563062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854" y="2222287"/>
            <a:ext cx="11369842" cy="3998039"/>
          </a:xfrm>
        </p:spPr>
        <p:txBody>
          <a:bodyPr>
            <a:normAutofit/>
          </a:bodyPr>
          <a:lstStyle/>
          <a:p>
            <a:r>
              <a:rPr lang="en-US" sz="2800" dirty="0"/>
              <a:t>What did you feel like you took from this class?</a:t>
            </a:r>
          </a:p>
          <a:p>
            <a:endParaRPr lang="en-US" sz="2800" dirty="0"/>
          </a:p>
          <a:p>
            <a:r>
              <a:rPr lang="en-US" sz="2800" dirty="0"/>
              <a:t>Anything I can further help with?</a:t>
            </a:r>
          </a:p>
          <a:p>
            <a:endParaRPr lang="en-US" sz="2800" dirty="0"/>
          </a:p>
          <a:p>
            <a:r>
              <a:rPr lang="en-US" sz="2800" dirty="0"/>
              <a:t>Suggested improvements or topics to continue with this class</a:t>
            </a:r>
          </a:p>
        </p:txBody>
      </p:sp>
    </p:spTree>
    <p:extLst>
      <p:ext uri="{BB962C8B-B14F-4D97-AF65-F5344CB8AC3E}">
        <p14:creationId xmlns:p14="http://schemas.microsoft.com/office/powerpoint/2010/main" val="329314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1790-D745-4F62-BA0D-5D5C092E7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075" y="1058778"/>
            <a:ext cx="10572000" cy="3224463"/>
          </a:xfrm>
        </p:spPr>
        <p:txBody>
          <a:bodyPr/>
          <a:lstStyle/>
          <a:p>
            <a:r>
              <a:rPr lang="en-US" dirty="0"/>
              <a:t>Thank you for being a part of the New Year, New You Program!</a:t>
            </a:r>
          </a:p>
        </p:txBody>
      </p:sp>
    </p:spTree>
    <p:extLst>
      <p:ext uri="{BB962C8B-B14F-4D97-AF65-F5344CB8AC3E}">
        <p14:creationId xmlns:p14="http://schemas.microsoft.com/office/powerpoint/2010/main" val="305939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</TotalTime>
  <Words>312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Quotable</vt:lpstr>
      <vt:lpstr>New Year, New You Review and Closing</vt:lpstr>
      <vt:lpstr>Topics Discussed </vt:lpstr>
      <vt:lpstr>Any questions about those topics?</vt:lpstr>
      <vt:lpstr>Todays Agenda:</vt:lpstr>
      <vt:lpstr>Metabolism – what is it?</vt:lpstr>
      <vt:lpstr>4 Factors that affect metabolism</vt:lpstr>
      <vt:lpstr>Smart swaps</vt:lpstr>
      <vt:lpstr>Your Time to Shine!</vt:lpstr>
      <vt:lpstr>Thank you for being a part of the New Year, New You Program!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Year, New You Review and Closing</dc:title>
  <dc:creator>Bailey Martin</dc:creator>
  <cp:lastModifiedBy>Bailey Martin</cp:lastModifiedBy>
  <cp:revision>6</cp:revision>
  <dcterms:created xsi:type="dcterms:W3CDTF">2018-03-08T17:14:32Z</dcterms:created>
  <dcterms:modified xsi:type="dcterms:W3CDTF">2018-03-08T18:07:59Z</dcterms:modified>
</cp:coreProperties>
</file>